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1" r:id="rId2"/>
    <p:sldId id="303" r:id="rId3"/>
    <p:sldId id="316" r:id="rId4"/>
    <p:sldId id="317" r:id="rId5"/>
    <p:sldId id="318" r:id="rId6"/>
    <p:sldId id="319" r:id="rId7"/>
    <p:sldId id="320" r:id="rId8"/>
    <p:sldId id="321" r:id="rId9"/>
    <p:sldId id="323" r:id="rId10"/>
    <p:sldId id="322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3" r:id="rId19"/>
    <p:sldId id="334" r:id="rId20"/>
    <p:sldId id="335" r:id="rId21"/>
    <p:sldId id="336" r:id="rId22"/>
    <p:sldId id="337" r:id="rId23"/>
    <p:sldId id="340" r:id="rId24"/>
    <p:sldId id="341" r:id="rId25"/>
    <p:sldId id="338" r:id="rId26"/>
    <p:sldId id="339" r:id="rId27"/>
    <p:sldId id="356" r:id="rId28"/>
    <p:sldId id="342" r:id="rId29"/>
    <p:sldId id="343" r:id="rId30"/>
    <p:sldId id="350" r:id="rId31"/>
    <p:sldId id="344" r:id="rId32"/>
    <p:sldId id="351" r:id="rId33"/>
    <p:sldId id="345" r:id="rId34"/>
    <p:sldId id="352" r:id="rId35"/>
    <p:sldId id="346" r:id="rId36"/>
    <p:sldId id="353" r:id="rId37"/>
    <p:sldId id="347" r:id="rId38"/>
    <p:sldId id="354" r:id="rId39"/>
    <p:sldId id="348" r:id="rId40"/>
    <p:sldId id="355" r:id="rId41"/>
    <p:sldId id="349" r:id="rId42"/>
    <p:sldId id="357" r:id="rId43"/>
    <p:sldId id="298" r:id="rId4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155" d="100"/>
          <a:sy n="155" d="100"/>
        </p:scale>
        <p:origin x="16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2019/9/28 Saturday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3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6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60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91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79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6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6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2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57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015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0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8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5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920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71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59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7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017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65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736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63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3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6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5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5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2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2019/9/28 Saturday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2156897" y="373481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拉钩网数据分析、数据挖掘薪酬分析报告</a:t>
            </a: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汇报人：刘靓 </a:t>
            </a: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328017" y="901481"/>
              <a:ext cx="203894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rgbClr val="595F6F"/>
                  </a:solidFill>
                  <a:latin typeface="Arial" panose="020B0604020202020204" pitchFamily="34" charset="0"/>
                </a:rPr>
                <a:t>数据汇报</a:t>
              </a:r>
            </a:p>
          </p:txBody>
        </p:sp>
      </p:grp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根据图示，提取了前几个行业的数据挖掘职位提供数量分布，纵轴是招聘企业的个数，其中移动互联网，文娱、服务，金融几个行业招聘企业较多。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移动互联网和文娱行业招聘的公司数量总共占据了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31.5%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，消费生活、硬件、电商、社交等也紧随其后。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数据挖掘和数据分析相比，移动互联网都招聘公司的数量是最多的，但是在文娱方面数据挖掘比数据分析稍多，这还是突出了数据挖掘更多的是在推荐算法、文本挖掘预测方面应用更多。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FE36B-C17C-407F-AF68-1298751D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3" y="1474772"/>
            <a:ext cx="530254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15k-25k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数据分析的原始薪资是文字描述的范围，各个公司招聘的薪资范围都不相同，所以就取其的平均值来进行分析。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65933-22BD-4DA5-AC53-6D977500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44" y="1155962"/>
            <a:ext cx="7186283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20k-40k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数据挖掘的原始薪资是文字描述的范围，各个公司招聘的薪资范围都不相同，所以就取其的平均值来进行分析。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5F953D-0D40-463E-93EE-F1415EE2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42" y="940108"/>
            <a:ext cx="7140559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数据分析地域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0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根据图示，提取了数据分析岗位的地域与薪资情况，其中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轴表示地域，纵坐标表示薪资，箱体的宽度表示了公司招聘数的大小，从图上看北京、上海、深圳公司需求最旺盛。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从薪资平均值来看，北京、上海、深圳、杭州的薪资相对来说更高，平均在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左右，武汉、成都平均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左右，其次招聘数目较少的城市，成都。武汉、西安对应的平均薪酬也较少。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8BAD0-C22C-4A6C-A2C1-D6E708B4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0" y="1179652"/>
            <a:ext cx="623370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数据挖掘地域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根据图示，提取了数据挖掘岗位的地域与薪资情况，其中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轴表示地域，纵坐标表示薪资，箱体的宽度表示了公司招聘数的大小，从图上看北京、上海、深圳公司需求相对较多。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从薪资平均值来看，北京、深圳平均在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左右，杭州在平均在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，武汉、成都招聘数量对应的平均薪酬也较少。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8E7E2-C618-45BF-9D1B-667C85CA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96" y="1084932"/>
            <a:ext cx="6889077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数据分析学历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根据图示，提取了数据分析岗位的学历与薪资情况，其中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轴表示学历，纵坐标表示薪资，箱体的宽度表示了学历要求的数量，从图上看本科学历是最多的，本科学历基本薪资也在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从薪资平均值来看，学历越高的确实平均薪资最高，博士薪资相对来说最高，其次研究生，本科，大专的学历的薪资相对较低。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602A8E-546A-4167-98FE-78E20C11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65" y="1540726"/>
            <a:ext cx="708721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-2950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数据挖掘学历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根据图示，提取了数据分析岗位的学历与薪资情况，其中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轴表示学历，纵坐标表示薪资，箱体的宽度表示了学历要求的数量，从图上看本科学历是最多的，本科学历基本薪资也在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从薪资平均值来看，学历越高的确实平均薪资最高，博士薪资相对来说最高，其次研究生，本科，大专，学历不限薪资最低。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数据挖掘和数据分析相比，数据挖掘在同等学历下的薪资基本高出了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B1D65A-32B1-41F9-8AB7-C0563E36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85" y="1405832"/>
            <a:ext cx="6820491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数据分析经验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根据图示，提取了数据分析岗位的经验与薪资情况，其中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轴表示经验，纵坐标表示薪资，箱体的宽度表示了招聘公司对经验要求的数量，从图上看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年需求的人员最多，平均新增也是在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从薪资平均值来看，经验越丰富平均薪资最高，应届毕业生的薪资最低。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EC2EA-F1CF-45A6-8296-43C9FE5D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17" y="1488289"/>
            <a:ext cx="7094835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31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人数量紧随其后，说明数据挖掘中大型公司相对来说较多。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人公司规模提供的薪资在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E3096B-8341-4F03-A9BE-D919CEC9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7" y="1510244"/>
            <a:ext cx="556097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从薪资平均值来看，各个公司规模提供的薪酬都相差不太大，平均保持在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8BC6E5-780F-4FEF-803B-0B36E9ADA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94" y="1405832"/>
            <a:ext cx="6671542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31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人数量紧随其后，说明数据挖掘中大型公司相对来说较多。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人公司规模提供的薪资在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E3096B-8341-4F03-A9BE-D919CEC9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7" y="1510244"/>
            <a:ext cx="556097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89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数据分析融资情况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0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根据图示，提取了数据分析岗位的融资情况与薪资情况，其中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轴表示融资情况，纵坐标表示平均薪资，箱体的宽度表示了招聘公司的数量，从图上看上市公司数量最多，不需要融资的数量紧随其后。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轮融资的平均薪酬最高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左右，说明第四轮业务也比较稳定，其次是上市公式、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轮融资的公司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A49356-3E70-45E5-9BD8-F2B5C0C7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7" y="1542886"/>
            <a:ext cx="6957663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数据挖掘融资情况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根据图示，提取了数据分析岗位的融资情况与薪资情况，其中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轴表示融资情况，纵坐标表示平均薪资，箱体的宽度表示了招聘公司的数量，从图上看上市公司数量最多，不需要融资的数量紧随其后。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轮融资和上市公司的平均薪酬最高达到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左右，天使轮的最低。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，数据挖掘的公司上市公司更多。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18E59-CB1B-4C33-B4C8-FEE5DCDB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61" y="1405832"/>
            <a:ext cx="663759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3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7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根据图示，提取了数据分析岗位的企业要求最多技能，其中要求最高的是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31D6B-155F-4CAD-9ADD-6CC58B1A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58" y="906248"/>
            <a:ext cx="6700182" cy="5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8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根据图示，提取了数据分析岗位的企业要求最多技能，其中要求最高的是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，其次是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等一些工具包以及机器学习的算法。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数据挖掘和数据分析相比，数据挖掘的在技能要求上更要求代码能力以及算法上的理解。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569EBB-902A-42D5-A58A-5E2EB6BA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2" y="1279525"/>
            <a:ext cx="6489799" cy="44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1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61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轴表示技能，纵坐标表示平均薪资，箱体的宽度表示了招聘公司的数量，从图上看大多数企业都要求会使用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的求职者比不会使用的薪资差距在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3FE61-112E-4CEE-9A6D-11F58E3D1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06" y="1405832"/>
            <a:ext cx="4854361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轴表示技能，纵坐标表示平均薪资，箱体的宽度表示了招聘公司的数量，从图上看大多数企业都要求会使用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从薪资平均值来看，大多数企业都希望求职者会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，但是不要求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的公司与要求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的公司平均薪资差异不大，这说明其他脚本语言如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一样可以达到效果。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数据挖掘和数据分析相比，数据挖掘的在技能要求上更要求代码开发能力。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03E2CF-DA41-4AD0-9824-E0E87F17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113" y="1340783"/>
            <a:ext cx="642421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数据描述总结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根据薪资范围计算出平均薪资，在数据分析以及数据挖掘平均薪酬的直方图来看，基本是满足正态分布的。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平均薪酬与地域、学历、工作经验、公司规模、公司融资情况进行了箱线图展示，从整体上来看，数据分析与数据挖掘，从地域方面来看北京，上海，深圳待遇相对较高；从学历上来看，学历越高待遇越高；从工作经验来看同样也是工作经验越多待遇越高；从公司规模和公司融资情况来看，虽然还是有差别，但是差别不如前面几个因素明显。数据挖掘在同等因素下，相对于数据分析待遇高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词工具，对数据分析和数据挖掘进行了分词操作，呈现出技能所需要的词云，从词云可以看出，数据分析和数据挖掘虽然要求的技能有相同之处，但侧重点还是有些不同。数据分析更多是数据层面的分析报告处理，而数据挖掘更多是大数据平台以及机器学习、深度学习，对数据建模预测。</a:t>
            </a:r>
          </a:p>
        </p:txBody>
      </p:sp>
    </p:spTree>
    <p:extLst>
      <p:ext uri="{BB962C8B-B14F-4D97-AF65-F5344CB8AC3E}">
        <p14:creationId xmlns:p14="http://schemas.microsoft.com/office/powerpoint/2010/main" val="414747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6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平均薪资：根据直方图观察基本符合正态分布，不需要做预处理。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079836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201426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经验：做了哑变量处理，如下分类：经验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经验不限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经验应届毕业生。</a:t>
            </a: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865294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98688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地点：做了哑变量处理，如北京，上海，广州等。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630183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671339"/>
            <a:ext cx="108218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公司规模：做了哑变量处理，如下分类：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15-50,150-500,2000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,50-150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,500-2000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388221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509811"/>
            <a:ext cx="108218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学历：做了哑变量处理，如下分类：博士及以上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大专及以上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学历不限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硕士及以上。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170423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292013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技能：做了哑变量处理，如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70B734A9-038B-4ED7-B779-5B3466480E0D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866315"/>
            <a:ext cx="1744662" cy="71437"/>
            <a:chOff x="0" y="0"/>
            <a:chExt cx="1744118" cy="72000"/>
          </a:xfrm>
        </p:grpSpPr>
        <p:cxnSp>
          <p:nvCxnSpPr>
            <p:cNvPr id="35" name="直接连接符 38">
              <a:extLst>
                <a:ext uri="{FF2B5EF4-FFF2-40B4-BE49-F238E27FC236}">
                  <a16:creationId xmlns:a16="http://schemas.microsoft.com/office/drawing/2014/main" id="{29F4C2E2-B907-47E1-9842-1A4385FF39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矩形 37">
              <a:extLst>
                <a:ext uri="{FF2B5EF4-FFF2-40B4-BE49-F238E27FC236}">
                  <a16:creationId xmlns:a16="http://schemas.microsoft.com/office/drawing/2014/main" id="{2275D949-6BC2-4BA1-86F4-2CA0FAE1AF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7" name="文本框 42">
            <a:extLst>
              <a:ext uri="{FF2B5EF4-FFF2-40B4-BE49-F238E27FC236}">
                <a16:creationId xmlns:a16="http://schemas.microsoft.com/office/drawing/2014/main" id="{0EC32214-8A39-4563-8CD5-A076FC31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98790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行业：做了哑变量处理，如金融，人工智能，教育等。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9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040690" y="2378985"/>
            <a:ext cx="1082188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94436" y="3309938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4" name="文本框 42">
            <a:extLst>
              <a:ext uri="{FF2B5EF4-FFF2-40B4-BE49-F238E27FC236}">
                <a16:creationId xmlns:a16="http://schemas.microsoft.com/office/drawing/2014/main" id="{D04114DA-D4EB-4A2D-A05F-7586E9A4E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7" y="3502965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35" name="矩形 43">
            <a:extLst>
              <a:ext uri="{FF2B5EF4-FFF2-40B4-BE49-F238E27FC236}">
                <a16:creationId xmlns:a16="http://schemas.microsoft.com/office/drawing/2014/main" id="{1171CAB3-DE00-4CDB-882D-EF23B16E7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58" y="4201134"/>
            <a:ext cx="10821881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本案例使用合计使用了接近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条左右数据。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数据涵盖了北京、上海、深圳、广州、杭州、成都、武汉、西安这几个城市的招聘数据。</a:t>
            </a:r>
          </a:p>
        </p:txBody>
      </p:sp>
    </p:spTree>
    <p:extLst>
      <p:ext uri="{BB962C8B-B14F-4D97-AF65-F5344CB8AC3E}">
        <p14:creationId xmlns:p14="http://schemas.microsoft.com/office/powerpoint/2010/main" val="134618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数据分析经验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表现出有一定的线性回归关系。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从系数结果看，经验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年以上年对薪资增幅的影响最大，工作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年以下和应届毕业生待遇相对较低。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1E0B18-776C-4A64-AAE4-FBA5B207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51" y="393777"/>
            <a:ext cx="727773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数据挖掘经验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0.302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表现出有一定的线性回归关系。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从系数结果看，经验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年对薪资增幅的影响最大，工作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年以下和应届毕业生待遇相对较低。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与数据分析的情况基本一样。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58C23-F49B-41E5-8A4A-9F55AC7A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80" y="485861"/>
            <a:ext cx="7364084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数据分析地点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0.062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表现线性关系比较微弱。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从系数结果看，北京是排除了变量则和截距相等，说明地点对薪资增幅影响依次是北京、深圳、杭州、上海等依次降低。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23300-EF5B-4CE7-A992-BFAB1250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43" y="247846"/>
            <a:ext cx="6607113" cy="5723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87C45A-55F1-478F-A53E-9E40794C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32" y="4862272"/>
            <a:ext cx="4008467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数据挖掘地点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表现线性关系比较微弱。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从系数结果看，北京是排除了变量则和截距相等，说明地点对薪资增幅影响依次是北京、深圳、上海、杭州等依次降低，与数据分析的情况相似。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469BC2-F85B-4A31-BDF5-D2C73F64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27" y="165550"/>
            <a:ext cx="6797629" cy="55325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F8C8C0-ABF1-46F2-99C2-8F972E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6" y="4886548"/>
            <a:ext cx="42751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3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875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数据分析公司规模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从系数结果看，公司规模和平均薪资不存在线性关系，相对系数来说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人的薪资待遇稍高。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B56FA-2F9F-4503-8C84-E1FB548D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98" y="1038114"/>
            <a:ext cx="7285351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5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875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-0.003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，表现出基本没有线性关系。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从系数结果看，公司规模和平均薪资不存在线性关系，相对系数来说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人的薪资待遇稍高，情况和数据分析相似。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59DBB-3649-4B12-B6D6-28130F43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936" y="1038114"/>
            <a:ext cx="7308213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数据分析学历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从系数结果看，学历和平均薪资存在微弱线性关系，从系数上看，博士学历对薪资影响最大。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C7D2E3-6F74-4CF0-87C8-B85D2579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88" y="777221"/>
            <a:ext cx="7285351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6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数据挖掘学历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-0.004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，表现出基本没有线性关系。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从系数结果看，学历和平均薪资不存在线性关系，从系数上看，博士学历对薪资影响最大，与数据分析相比，数据分析的线性关系也很微弱，情况大体相似。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924B1-4A35-4D40-873F-85FAE3E5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566" y="849406"/>
            <a:ext cx="585266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0.067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从系数结果看，会大数据平台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Hive, Spark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深度学习平台，大薪资增幅相对较大。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BA281A-2C8A-4601-9EB1-B222700A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9" y="89109"/>
            <a:ext cx="5029636" cy="838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8F7789-52C4-4735-B11C-62D03A4A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36" y="956234"/>
            <a:ext cx="5098222" cy="1226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3A45CA-2A48-409A-B037-0F46499D8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136" y="2212012"/>
            <a:ext cx="5281180" cy="41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48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从系数结果看，会大数据平台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Hive,Hadoop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，大数据平台语言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深度学习薪资增幅影响较大，这点与数据分析也类似。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975EAB-A856-4218-AAAE-2B343293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38" y="121844"/>
            <a:ext cx="7734970" cy="5928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44DFAA-B41D-4E1F-83B9-F5808C8D1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372" y="5986730"/>
            <a:ext cx="691193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4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数据分析行业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从系数结果看，硬件、房产、文娱、社交这些行业薪资幅度较大，对信息安全相对来说薪资低点。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6CC685-5082-458F-B37E-A2DBB047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645" y="131255"/>
            <a:ext cx="5014395" cy="906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976B1-5C5D-476B-B517-EA749A760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45" y="1048544"/>
            <a:ext cx="5243014" cy="1379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2B9696-2F3E-4D27-93AC-5B9322B84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597" y="2427884"/>
            <a:ext cx="5920490" cy="39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04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数据挖掘行业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0.096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从系数结果看，汽车行业、房产生活这些行业薪资幅度较大，对广告，游戏类、旅游、消费相对来说薪资低点，相对与数据分析，数据挖掘对于行业薪资敏感性更强点。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6E9F7A-599C-4994-96FE-9058F0269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51" y="170668"/>
            <a:ext cx="3947502" cy="944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90E6AF-7929-4054-A7E6-8B0F5156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15" y="1115630"/>
            <a:ext cx="5410669" cy="136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161053-7D17-4FA1-B3A7-82FE13FE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00" y="2491362"/>
            <a:ext cx="7171041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0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回归分析总结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通过哑变量处理工作经验、地点、公司规模、学历、所需技能、和行业，分别做为因变量对平均薪资做回归分析。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通过回归分析结果来看，整体因变量和自变量的判定系数都不算太强，其中就工作经验对薪酬关系最强不过也不到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，然后地点，技能，行业以及数据分析中的公司规模对平均薪酬有微弱的线性关系，数据挖掘中的公司规模，以及学历都表现出线性关系。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数据分析和数据挖掘，自变量和因变量的结果都差不多，总体来说模型效果并不算理想。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改进建议：多从各个网站多抓取数据，在进行分析。</a:t>
            </a:r>
          </a:p>
        </p:txBody>
      </p:sp>
    </p:spTree>
    <p:extLst>
      <p:ext uri="{BB962C8B-B14F-4D97-AF65-F5344CB8AC3E}">
        <p14:creationId xmlns:p14="http://schemas.microsoft.com/office/powerpoint/2010/main" val="715493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9656" y="2782669"/>
            <a:ext cx="178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招聘职位：字符串变量，如数据分析师，数据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挖掘师。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公司名称：字符串变量，如爱奇艺，字节跳动等。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公司所在地点：分类变量，如北京，上海，广州等。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公司融资情况：分类变量，如未融资、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轮融资，上市公司等。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公司规模：分类变量，如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人以下、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公司行业：分类变量，如金融行业、电商、房地产行业等。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3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经验要求：分类变量，如不限经验、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学历要求：分类变量，如本科、硕士等。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平均薪资：（最高薪资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技能要求：分类变量，原始数据为字符串描述类型，经过分词处理后，转换为对应分类哑变量。</a:t>
            </a:r>
          </a:p>
        </p:txBody>
      </p:sp>
    </p:spTree>
    <p:extLst>
      <p:ext uri="{BB962C8B-B14F-4D97-AF65-F5344CB8AC3E}">
        <p14:creationId xmlns:p14="http://schemas.microsoft.com/office/powerpoint/2010/main" val="229159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岗位标签：字符串变量，如大数据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,SQL,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岗位福利：字符串变量，如餐补，话补，交通补，全额公积金，带薪病假等。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0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98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根据图示，提取了前几个行业的数据分布，纵轴是招聘企业的个数，其中移动互联网，金融，服务，电商，文娱几个行业招聘企业较多。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移动互联网和金融行业招聘的公司数量总共占据了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34.5%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，电商，文娱，消费生活等也紧随其后。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FB4817-5B51-4FE0-8504-7B1F5382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20" y="1405832"/>
            <a:ext cx="6271803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</TotalTime>
  <Pages>0</Pages>
  <Words>3825</Words>
  <Characters>0</Characters>
  <Application>Microsoft Office PowerPoint</Application>
  <DocSecurity>0</DocSecurity>
  <PresentationFormat>宽屏</PresentationFormat>
  <Lines>0</Lines>
  <Paragraphs>271</Paragraphs>
  <Slides>43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职场大P话;51PPT模板网</dc:creator>
  <cp:keywords/>
  <dc:description/>
  <cp:lastModifiedBy>刘 靓</cp:lastModifiedBy>
  <cp:revision>311</cp:revision>
  <dcterms:created xsi:type="dcterms:W3CDTF">2015-12-08T22:20:00Z</dcterms:created>
  <dcterms:modified xsi:type="dcterms:W3CDTF">2019-09-28T07:03:25Z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